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00E210-F9E0-4938-95D9-8D82C6899FD9}">
  <a:tblStyle styleId="{8900E210-F9E0-4938-95D9-8D82C6899F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19b3aad41_1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19b3aad41_1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19b3aad41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b19b3aad41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19b3aad41_3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19b3aad41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19b3aad41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19b3aad41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b19b3aad41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b19b3aad41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19b3aad41_4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b19b3aad41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b19b3aad41_4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b19b3aad41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19b3aad41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b19b3aad41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b19b3aad41_1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b19b3aad41_1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19b3aad41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b19b3aad41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b19b3aad41_1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b19b3aad41_1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b1f98290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b1f98290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b19b3aad41_4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b19b3aad41_4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b22a8e3d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b22a8e3d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b15eb9252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b15eb9252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15eb925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b15eb9252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b15eb9252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b15eb9252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15eb9252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15eb9252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19b3aad4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b19b3aad4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19b3aad41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19b3aad4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linkedin.com/in/alcetas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linkedin.com/in/diego-arturo-pinto-rosado-7281b9188/"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dirty="0"/>
              <a:t>Grupo 1 - Capítulo 1 - </a:t>
            </a:r>
            <a:r>
              <a:rPr lang="es-419" dirty="0" err="1"/>
              <a:t>The</a:t>
            </a:r>
            <a:r>
              <a:rPr lang="es-419" dirty="0"/>
              <a:t> Machine </a:t>
            </a:r>
            <a:r>
              <a:rPr lang="es-419" dirty="0" err="1"/>
              <a:t>Learning</a:t>
            </a:r>
            <a:r>
              <a:rPr lang="es-419" dirty="0"/>
              <a:t> </a:t>
            </a:r>
            <a:r>
              <a:rPr lang="es-419" dirty="0" err="1"/>
              <a:t>Landscape</a:t>
            </a:r>
            <a:r>
              <a:rPr lang="es-419" dirty="0"/>
              <a:t> - parte 2</a:t>
            </a:r>
            <a:endParaRPr dirty="0"/>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1566375" y="1729275"/>
            <a:ext cx="4171101" cy="2527950"/>
          </a:xfrm>
          <a:prstGeom prst="rect">
            <a:avLst/>
          </a:prstGeom>
          <a:noFill/>
          <a:ln>
            <a:noFill/>
          </a:ln>
        </p:spPr>
      </p:pic>
      <p:sp>
        <p:nvSpPr>
          <p:cNvPr id="136" name="Google Shape;136;p22"/>
          <p:cNvSpPr txBox="1"/>
          <p:nvPr/>
        </p:nvSpPr>
        <p:spPr>
          <a:xfrm>
            <a:off x="2035300" y="1208600"/>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500">
                <a:solidFill>
                  <a:schemeClr val="dk1"/>
                </a:solidFill>
              </a:rPr>
              <a:t>(sesgo de muestreo)</a:t>
            </a:r>
            <a:endParaRPr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240325" y="210350"/>
            <a:ext cx="56739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2500"/>
              <a:t>Datos de mala calidad</a:t>
            </a:r>
            <a:endParaRPr sz="2500"/>
          </a:p>
        </p:txBody>
      </p:sp>
      <p:sp>
        <p:nvSpPr>
          <p:cNvPr id="142" name="Google Shape;142;p23"/>
          <p:cNvSpPr txBox="1"/>
          <p:nvPr/>
        </p:nvSpPr>
        <p:spPr>
          <a:xfrm>
            <a:off x="195325" y="829925"/>
            <a:ext cx="63033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r>
              <a:rPr lang="es-419" sz="1500"/>
              <a:t>Datos de entrenamiento están llenos de errores, valores atípicos  por lo que es menos probable que su sistema funcione bien.</a:t>
            </a:r>
            <a:endParaRPr sz="1500"/>
          </a:p>
        </p:txBody>
      </p:sp>
      <p:sp>
        <p:nvSpPr>
          <p:cNvPr id="143" name="Google Shape;143;p23"/>
          <p:cNvSpPr txBox="1"/>
          <p:nvPr/>
        </p:nvSpPr>
        <p:spPr>
          <a:xfrm>
            <a:off x="240325" y="1795375"/>
            <a:ext cx="6798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dedicar una parte de su tiempo a hacer </a:t>
            </a:r>
            <a:r>
              <a:rPr lang="es-419" sz="1500">
                <a:solidFill>
                  <a:schemeClr val="dk1"/>
                </a:solidFill>
              </a:rPr>
              <a:t> limpiar  los datos de entrenamiento</a:t>
            </a:r>
            <a:endParaRPr sz="1500"/>
          </a:p>
        </p:txBody>
      </p:sp>
      <p:sp>
        <p:nvSpPr>
          <p:cNvPr id="144" name="Google Shape;144;p23"/>
          <p:cNvSpPr txBox="1"/>
          <p:nvPr/>
        </p:nvSpPr>
        <p:spPr>
          <a:xfrm>
            <a:off x="330000" y="2663775"/>
            <a:ext cx="405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Claramente atípicos (Eliminar o corregir )</a:t>
            </a:r>
            <a:endParaRPr sz="1500"/>
          </a:p>
        </p:txBody>
      </p:sp>
      <p:sp>
        <p:nvSpPr>
          <p:cNvPr id="145" name="Google Shape;145;p23"/>
          <p:cNvSpPr txBox="1"/>
          <p:nvPr/>
        </p:nvSpPr>
        <p:spPr>
          <a:xfrm>
            <a:off x="330000" y="3142500"/>
            <a:ext cx="6265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Si a algunos casos les faltan algunas características (Imputar)</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Características Irrelevantes</a:t>
            </a:r>
            <a:endParaRPr/>
          </a:p>
        </p:txBody>
      </p:sp>
      <p:sp>
        <p:nvSpPr>
          <p:cNvPr id="151" name="Google Shape;151;p24"/>
          <p:cNvSpPr txBox="1"/>
          <p:nvPr/>
        </p:nvSpPr>
        <p:spPr>
          <a:xfrm>
            <a:off x="2439675" y="1126600"/>
            <a:ext cx="3722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900"/>
              <a:t>“Garbage in, garbage out.”</a:t>
            </a:r>
            <a:endParaRPr sz="1900"/>
          </a:p>
        </p:txBody>
      </p:sp>
      <p:sp>
        <p:nvSpPr>
          <p:cNvPr id="152" name="Google Shape;152;p24"/>
          <p:cNvSpPr txBox="1"/>
          <p:nvPr/>
        </p:nvSpPr>
        <p:spPr>
          <a:xfrm>
            <a:off x="745875" y="1885325"/>
            <a:ext cx="2284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t>Selección de funciones (seleccionar las funciones más útiles para entrenar entre las funciones existentes) </a:t>
            </a:r>
            <a:endParaRPr sz="1100"/>
          </a:p>
        </p:txBody>
      </p:sp>
      <p:sp>
        <p:nvSpPr>
          <p:cNvPr id="153" name="Google Shape;153;p24"/>
          <p:cNvSpPr txBox="1"/>
          <p:nvPr/>
        </p:nvSpPr>
        <p:spPr>
          <a:xfrm>
            <a:off x="3375950" y="1885325"/>
            <a:ext cx="2284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rPr>
              <a:t>Extracción de características (combinar características existentes para producir una más útil)</a:t>
            </a:r>
            <a:endParaRPr sz="1100"/>
          </a:p>
        </p:txBody>
      </p:sp>
      <p:sp>
        <p:nvSpPr>
          <p:cNvPr id="154" name="Google Shape;154;p24"/>
          <p:cNvSpPr txBox="1"/>
          <p:nvPr/>
        </p:nvSpPr>
        <p:spPr>
          <a:xfrm>
            <a:off x="6580850" y="1885325"/>
            <a:ext cx="1914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rPr>
              <a:t>Crear nuevas funciones recopilando nuevos datos</a:t>
            </a:r>
            <a:endParaRPr sz="1100">
              <a:solidFill>
                <a:schemeClr val="dk1"/>
              </a:solidFill>
            </a:endParaRPr>
          </a:p>
        </p:txBody>
      </p:sp>
      <p:pic>
        <p:nvPicPr>
          <p:cNvPr id="155" name="Google Shape;155;p24"/>
          <p:cNvPicPr preferRelativeResize="0"/>
          <p:nvPr/>
        </p:nvPicPr>
        <p:blipFill>
          <a:blip r:embed="rId3">
            <a:alphaModFix/>
          </a:blip>
          <a:stretch>
            <a:fillRect/>
          </a:stretch>
        </p:blipFill>
        <p:spPr>
          <a:xfrm>
            <a:off x="843925" y="3442463"/>
            <a:ext cx="1914300" cy="1075200"/>
          </a:xfrm>
          <a:prstGeom prst="rect">
            <a:avLst/>
          </a:prstGeom>
          <a:noFill/>
          <a:ln>
            <a:noFill/>
          </a:ln>
        </p:spPr>
      </p:pic>
      <p:pic>
        <p:nvPicPr>
          <p:cNvPr id="156" name="Google Shape;156;p24"/>
          <p:cNvPicPr preferRelativeResize="0"/>
          <p:nvPr/>
        </p:nvPicPr>
        <p:blipFill rotWithShape="1">
          <a:blip r:embed="rId4">
            <a:alphaModFix/>
          </a:blip>
          <a:srcRect r="50396"/>
          <a:stretch/>
        </p:blipFill>
        <p:spPr>
          <a:xfrm>
            <a:off x="3679413" y="3264375"/>
            <a:ext cx="1489975" cy="1431375"/>
          </a:xfrm>
          <a:prstGeom prst="rect">
            <a:avLst/>
          </a:prstGeom>
          <a:noFill/>
          <a:ln>
            <a:noFill/>
          </a:ln>
        </p:spPr>
      </p:pic>
      <p:pic>
        <p:nvPicPr>
          <p:cNvPr id="157" name="Google Shape;157;p24"/>
          <p:cNvPicPr preferRelativeResize="0"/>
          <p:nvPr/>
        </p:nvPicPr>
        <p:blipFill>
          <a:blip r:embed="rId5">
            <a:alphaModFix/>
          </a:blip>
          <a:stretch>
            <a:fillRect/>
          </a:stretch>
        </p:blipFill>
        <p:spPr>
          <a:xfrm>
            <a:off x="5807751" y="3317250"/>
            <a:ext cx="3248175" cy="113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Sobreajustar los datos de entrenamiento</a:t>
            </a:r>
            <a:endParaRPr/>
          </a:p>
        </p:txBody>
      </p:sp>
      <p:pic>
        <p:nvPicPr>
          <p:cNvPr id="163" name="Google Shape;163;p25"/>
          <p:cNvPicPr preferRelativeResize="0"/>
          <p:nvPr/>
        </p:nvPicPr>
        <p:blipFill>
          <a:blip r:embed="rId3">
            <a:alphaModFix/>
          </a:blip>
          <a:stretch>
            <a:fillRect/>
          </a:stretch>
        </p:blipFill>
        <p:spPr>
          <a:xfrm>
            <a:off x="152400" y="1170125"/>
            <a:ext cx="4656999" cy="1591201"/>
          </a:xfrm>
          <a:prstGeom prst="rect">
            <a:avLst/>
          </a:prstGeom>
          <a:noFill/>
          <a:ln>
            <a:noFill/>
          </a:ln>
        </p:spPr>
      </p:pic>
      <p:pic>
        <p:nvPicPr>
          <p:cNvPr id="164" name="Google Shape;164;p25"/>
          <p:cNvPicPr preferRelativeResize="0"/>
          <p:nvPr/>
        </p:nvPicPr>
        <p:blipFill>
          <a:blip r:embed="rId4">
            <a:alphaModFix/>
          </a:blip>
          <a:stretch>
            <a:fillRect/>
          </a:stretch>
        </p:blipFill>
        <p:spPr>
          <a:xfrm>
            <a:off x="152400" y="2761326"/>
            <a:ext cx="4656998" cy="1473124"/>
          </a:xfrm>
          <a:prstGeom prst="rect">
            <a:avLst/>
          </a:prstGeom>
          <a:noFill/>
          <a:ln>
            <a:noFill/>
          </a:ln>
        </p:spPr>
      </p:pic>
      <p:sp>
        <p:nvSpPr>
          <p:cNvPr id="165" name="Google Shape;165;p25"/>
          <p:cNvSpPr/>
          <p:nvPr/>
        </p:nvSpPr>
        <p:spPr>
          <a:xfrm>
            <a:off x="5042500" y="1608275"/>
            <a:ext cx="396300" cy="714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25"/>
          <p:cNvSpPr/>
          <p:nvPr/>
        </p:nvSpPr>
        <p:spPr>
          <a:xfrm rot="10800000">
            <a:off x="6873150" y="1608275"/>
            <a:ext cx="396300" cy="714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 name="Google Shape;167;p25"/>
          <p:cNvSpPr/>
          <p:nvPr/>
        </p:nvSpPr>
        <p:spPr>
          <a:xfrm>
            <a:off x="6873150" y="3140450"/>
            <a:ext cx="396300" cy="714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 name="Google Shape;168;p25"/>
          <p:cNvSpPr/>
          <p:nvPr/>
        </p:nvSpPr>
        <p:spPr>
          <a:xfrm rot="10800000">
            <a:off x="5042500" y="3140438"/>
            <a:ext cx="396300" cy="714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25"/>
          <p:cNvSpPr txBox="1"/>
          <p:nvPr/>
        </p:nvSpPr>
        <p:spPr>
          <a:xfrm>
            <a:off x="5438800" y="1697850"/>
            <a:ext cx="104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t>Complejidad</a:t>
            </a:r>
            <a:endParaRPr sz="1200"/>
          </a:p>
        </p:txBody>
      </p:sp>
      <p:sp>
        <p:nvSpPr>
          <p:cNvPr id="170" name="Google Shape;170;p25"/>
          <p:cNvSpPr txBox="1"/>
          <p:nvPr/>
        </p:nvSpPr>
        <p:spPr>
          <a:xfrm>
            <a:off x="7386000" y="1697850"/>
            <a:ext cx="124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t>Generalización</a:t>
            </a:r>
            <a:endParaRPr sz="1200"/>
          </a:p>
        </p:txBody>
      </p:sp>
      <p:sp>
        <p:nvSpPr>
          <p:cNvPr id="171" name="Google Shape;171;p25"/>
          <p:cNvSpPr txBox="1"/>
          <p:nvPr/>
        </p:nvSpPr>
        <p:spPr>
          <a:xfrm>
            <a:off x="5438800" y="3313225"/>
            <a:ext cx="124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t>Complejidad</a:t>
            </a:r>
            <a:endParaRPr sz="1200"/>
          </a:p>
        </p:txBody>
      </p:sp>
      <p:sp>
        <p:nvSpPr>
          <p:cNvPr id="172" name="Google Shape;172;p25"/>
          <p:cNvSpPr txBox="1"/>
          <p:nvPr/>
        </p:nvSpPr>
        <p:spPr>
          <a:xfrm>
            <a:off x="7386000" y="3313250"/>
            <a:ext cx="1245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t>Generalización</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Sobreajustar los datos de entrenamiento</a:t>
            </a:r>
            <a:endParaRPr/>
          </a:p>
        </p:txBody>
      </p:sp>
      <p:graphicFrame>
        <p:nvGraphicFramePr>
          <p:cNvPr id="178" name="Google Shape;178;p26"/>
          <p:cNvGraphicFramePr/>
          <p:nvPr/>
        </p:nvGraphicFramePr>
        <p:xfrm>
          <a:off x="952500" y="1619250"/>
          <a:ext cx="3000000" cy="3000000"/>
        </p:xfrm>
        <a:graphic>
          <a:graphicData uri="http://schemas.openxmlformats.org/drawingml/2006/table">
            <a:tbl>
              <a:tblPr>
                <a:noFill/>
                <a:tableStyleId>{8900E210-F9E0-4938-95D9-8D82C6899FD9}</a:tableStyleId>
              </a:tblPr>
              <a:tblGrid>
                <a:gridCol w="1351550">
                  <a:extLst>
                    <a:ext uri="{9D8B030D-6E8A-4147-A177-3AD203B41FA5}">
                      <a16:colId xmlns:a16="http://schemas.microsoft.com/office/drawing/2014/main" val="20000"/>
                    </a:ext>
                  </a:extLst>
                </a:gridCol>
                <a:gridCol w="6779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419" sz="1200"/>
                        <a:t>New Zealand</a:t>
                      </a:r>
                      <a:endParaRPr sz="1200"/>
                    </a:p>
                  </a:txBody>
                  <a:tcPr marL="91425" marR="91425" marT="91425" marB="91425"/>
                </a:tc>
                <a:tc>
                  <a:txBody>
                    <a:bodyPr/>
                    <a:lstStyle/>
                    <a:p>
                      <a:pPr marL="0" lvl="0" indent="0" algn="ctr" rtl="0">
                        <a:spcBef>
                          <a:spcPts val="0"/>
                        </a:spcBef>
                        <a:spcAft>
                          <a:spcPts val="0"/>
                        </a:spcAft>
                        <a:buNone/>
                      </a:pPr>
                      <a:r>
                        <a:rPr lang="es-419" sz="1200"/>
                        <a:t>7.3</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419" sz="1200"/>
                        <a:t>Norway</a:t>
                      </a:r>
                      <a:endParaRPr sz="1200"/>
                    </a:p>
                  </a:txBody>
                  <a:tcPr marL="91425" marR="91425" marT="91425" marB="91425"/>
                </a:tc>
                <a:tc>
                  <a:txBody>
                    <a:bodyPr/>
                    <a:lstStyle/>
                    <a:p>
                      <a:pPr marL="0" lvl="0" indent="0" algn="ctr" rtl="0">
                        <a:spcBef>
                          <a:spcPts val="0"/>
                        </a:spcBef>
                        <a:spcAft>
                          <a:spcPts val="0"/>
                        </a:spcAft>
                        <a:buNone/>
                      </a:pPr>
                      <a:r>
                        <a:rPr lang="es-419" sz="1200"/>
                        <a:t>7.6</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419" sz="1200"/>
                        <a:t>Sweeden</a:t>
                      </a:r>
                      <a:endParaRPr sz="1200"/>
                    </a:p>
                  </a:txBody>
                  <a:tcPr marL="91425" marR="91425" marT="91425" marB="91425"/>
                </a:tc>
                <a:tc>
                  <a:txBody>
                    <a:bodyPr/>
                    <a:lstStyle/>
                    <a:p>
                      <a:pPr marL="0" lvl="0" indent="0" algn="ctr" rtl="0">
                        <a:spcBef>
                          <a:spcPts val="0"/>
                        </a:spcBef>
                        <a:spcAft>
                          <a:spcPts val="0"/>
                        </a:spcAft>
                        <a:buNone/>
                      </a:pPr>
                      <a:r>
                        <a:rPr lang="es-419" sz="1200"/>
                        <a:t>7.3</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419" sz="1200"/>
                        <a:t>Rwanda</a:t>
                      </a:r>
                      <a:endParaRPr sz="1200"/>
                    </a:p>
                  </a:txBody>
                  <a:tcPr marL="91425" marR="91425" marT="91425" marB="91425"/>
                </a:tc>
                <a:tc>
                  <a:txBody>
                    <a:bodyPr/>
                    <a:lstStyle/>
                    <a:p>
                      <a:pPr marL="0" lvl="0" indent="0" algn="ctr" rtl="0">
                        <a:spcBef>
                          <a:spcPts val="0"/>
                        </a:spcBef>
                        <a:spcAft>
                          <a:spcPts val="0"/>
                        </a:spcAft>
                        <a:buNone/>
                      </a:pPr>
                      <a:r>
                        <a:rPr lang="es-419" sz="1200"/>
                        <a:t>?</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419" sz="1200"/>
                        <a:t>Zimbabwe</a:t>
                      </a:r>
                      <a:endParaRPr sz="1200"/>
                    </a:p>
                  </a:txBody>
                  <a:tcPr marL="91425" marR="91425" marT="91425" marB="91425"/>
                </a:tc>
                <a:tc>
                  <a:txBody>
                    <a:bodyPr/>
                    <a:lstStyle/>
                    <a:p>
                      <a:pPr marL="0" lvl="0" indent="0" algn="ctr" rtl="0">
                        <a:spcBef>
                          <a:spcPts val="0"/>
                        </a:spcBef>
                        <a:spcAft>
                          <a:spcPts val="0"/>
                        </a:spcAft>
                        <a:buNone/>
                      </a:pPr>
                      <a:r>
                        <a:rPr lang="es-419" sz="1200"/>
                        <a:t>?</a:t>
                      </a:r>
                      <a:endParaRPr sz="1200"/>
                    </a:p>
                  </a:txBody>
                  <a:tcPr marL="91425" marR="91425" marT="91425" marB="91425"/>
                </a:tc>
                <a:extLst>
                  <a:ext uri="{0D108BD9-81ED-4DB2-BD59-A6C34878D82A}">
                    <a16:rowId xmlns:a16="http://schemas.microsoft.com/office/drawing/2014/main" val="10004"/>
                  </a:ext>
                </a:extLst>
              </a:tr>
            </a:tbl>
          </a:graphicData>
        </a:graphic>
      </p:graphicFrame>
      <p:pic>
        <p:nvPicPr>
          <p:cNvPr id="179" name="Google Shape;179;p26"/>
          <p:cNvPicPr preferRelativeResize="0"/>
          <p:nvPr/>
        </p:nvPicPr>
        <p:blipFill>
          <a:blip r:embed="rId3">
            <a:alphaModFix/>
          </a:blip>
          <a:stretch>
            <a:fillRect/>
          </a:stretch>
        </p:blipFill>
        <p:spPr>
          <a:xfrm>
            <a:off x="3530625" y="1640900"/>
            <a:ext cx="5101450" cy="186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Sub ajuste de los datos de entrenamiento</a:t>
            </a:r>
            <a:endParaRPr/>
          </a:p>
        </p:txBody>
      </p:sp>
      <p:pic>
        <p:nvPicPr>
          <p:cNvPr id="185" name="Google Shape;185;p27"/>
          <p:cNvPicPr preferRelativeResize="0"/>
          <p:nvPr/>
        </p:nvPicPr>
        <p:blipFill>
          <a:blip r:embed="rId3">
            <a:alphaModFix/>
          </a:blip>
          <a:stretch>
            <a:fillRect/>
          </a:stretch>
        </p:blipFill>
        <p:spPr>
          <a:xfrm>
            <a:off x="525096" y="2621165"/>
            <a:ext cx="2638227" cy="1624085"/>
          </a:xfrm>
          <a:prstGeom prst="rect">
            <a:avLst/>
          </a:prstGeom>
          <a:noFill/>
          <a:ln>
            <a:noFill/>
          </a:ln>
        </p:spPr>
      </p:pic>
      <p:sp>
        <p:nvSpPr>
          <p:cNvPr id="186" name="Google Shape;186;p27"/>
          <p:cNvSpPr txBox="1"/>
          <p:nvPr/>
        </p:nvSpPr>
        <p:spPr>
          <a:xfrm>
            <a:off x="496400" y="1507075"/>
            <a:ext cx="3038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t>El ajuste insuficiente es lo opuesto al sobreajuste: ocurre cuando su</a:t>
            </a:r>
            <a:endParaRPr sz="1200"/>
          </a:p>
          <a:p>
            <a:pPr marL="0" lvl="0" indent="0" algn="l" rtl="0">
              <a:spcBef>
                <a:spcPts val="0"/>
              </a:spcBef>
              <a:spcAft>
                <a:spcPts val="0"/>
              </a:spcAft>
              <a:buNone/>
            </a:pPr>
            <a:r>
              <a:rPr lang="es-419" sz="1200"/>
              <a:t>modelo es demasiado simple para aprender la estructura subyacente de los datos.</a:t>
            </a:r>
            <a:endParaRPr sz="1200"/>
          </a:p>
        </p:txBody>
      </p:sp>
      <p:sp>
        <p:nvSpPr>
          <p:cNvPr id="187" name="Google Shape;187;p27"/>
          <p:cNvSpPr/>
          <p:nvPr/>
        </p:nvSpPr>
        <p:spPr>
          <a:xfrm>
            <a:off x="2996485" y="3033862"/>
            <a:ext cx="732900" cy="720000"/>
          </a:xfrm>
          <a:prstGeom prst="mathMultiply">
            <a:avLst>
              <a:gd name="adj1" fmla="val 1355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0000"/>
              </a:highlight>
            </a:endParaRPr>
          </a:p>
        </p:txBody>
      </p:sp>
      <p:pic>
        <p:nvPicPr>
          <p:cNvPr id="188" name="Google Shape;188;p27"/>
          <p:cNvPicPr preferRelativeResize="0"/>
          <p:nvPr/>
        </p:nvPicPr>
        <p:blipFill>
          <a:blip r:embed="rId4">
            <a:alphaModFix/>
          </a:blip>
          <a:stretch>
            <a:fillRect/>
          </a:stretch>
        </p:blipFill>
        <p:spPr>
          <a:xfrm>
            <a:off x="5938863" y="2306650"/>
            <a:ext cx="2893426" cy="2018600"/>
          </a:xfrm>
          <a:prstGeom prst="rect">
            <a:avLst/>
          </a:prstGeom>
          <a:noFill/>
          <a:ln>
            <a:noFill/>
          </a:ln>
        </p:spPr>
      </p:pic>
      <p:sp>
        <p:nvSpPr>
          <p:cNvPr id="189" name="Google Shape;189;p27"/>
          <p:cNvSpPr txBox="1"/>
          <p:nvPr/>
        </p:nvSpPr>
        <p:spPr>
          <a:xfrm>
            <a:off x="5994646" y="1593325"/>
            <a:ext cx="214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b="1"/>
              <a:t>Balance Correcto</a:t>
            </a:r>
            <a:endParaRPr b="1"/>
          </a:p>
        </p:txBody>
      </p:sp>
      <p:sp>
        <p:nvSpPr>
          <p:cNvPr id="190" name="Google Shape;190;p27"/>
          <p:cNvSpPr/>
          <p:nvPr/>
        </p:nvSpPr>
        <p:spPr>
          <a:xfrm>
            <a:off x="7986050" y="1507075"/>
            <a:ext cx="572700" cy="5727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1" name="Google Shape;191;p27"/>
          <p:cNvGrpSpPr/>
          <p:nvPr/>
        </p:nvGrpSpPr>
        <p:grpSpPr>
          <a:xfrm>
            <a:off x="3701233" y="2361650"/>
            <a:ext cx="2071500" cy="1908600"/>
            <a:chOff x="7443796" y="2260025"/>
            <a:chExt cx="2071500" cy="1908600"/>
          </a:xfrm>
        </p:grpSpPr>
        <p:sp>
          <p:nvSpPr>
            <p:cNvPr id="192" name="Google Shape;192;p27"/>
            <p:cNvSpPr txBox="1"/>
            <p:nvPr/>
          </p:nvSpPr>
          <p:spPr>
            <a:xfrm>
              <a:off x="7443796" y="2260025"/>
              <a:ext cx="1979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t>Seleccione un modelo más potente, con más parámetros.</a:t>
              </a:r>
              <a:endParaRPr sz="1100"/>
            </a:p>
          </p:txBody>
        </p:sp>
        <p:sp>
          <p:nvSpPr>
            <p:cNvPr id="193" name="Google Shape;193;p27"/>
            <p:cNvSpPr txBox="1"/>
            <p:nvPr/>
          </p:nvSpPr>
          <p:spPr>
            <a:xfrm>
              <a:off x="7443796" y="2952725"/>
              <a:ext cx="1979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t>Introducir mejores funciones en el algoritmo de aprendizaje</a:t>
              </a:r>
              <a:endParaRPr sz="1100"/>
            </a:p>
          </p:txBody>
        </p:sp>
        <p:sp>
          <p:nvSpPr>
            <p:cNvPr id="194" name="Google Shape;194;p27"/>
            <p:cNvSpPr txBox="1"/>
            <p:nvPr/>
          </p:nvSpPr>
          <p:spPr>
            <a:xfrm>
              <a:off x="7443796" y="3645425"/>
              <a:ext cx="2071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t>Reducir las restricciones del modelo</a:t>
              </a:r>
              <a:endParaRPr sz="11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Testing and Validación</a:t>
            </a:r>
            <a:endParaRPr/>
          </a:p>
        </p:txBody>
      </p:sp>
      <p:pic>
        <p:nvPicPr>
          <p:cNvPr id="200" name="Google Shape;200;p28"/>
          <p:cNvPicPr preferRelativeResize="0"/>
          <p:nvPr/>
        </p:nvPicPr>
        <p:blipFill>
          <a:blip r:embed="rId3">
            <a:alphaModFix/>
          </a:blip>
          <a:stretch>
            <a:fillRect/>
          </a:stretch>
        </p:blipFill>
        <p:spPr>
          <a:xfrm>
            <a:off x="311700" y="2003350"/>
            <a:ext cx="3709150" cy="1872300"/>
          </a:xfrm>
          <a:prstGeom prst="rect">
            <a:avLst/>
          </a:prstGeom>
          <a:noFill/>
          <a:ln>
            <a:noFill/>
          </a:ln>
        </p:spPr>
      </p:pic>
      <p:pic>
        <p:nvPicPr>
          <p:cNvPr id="201" name="Google Shape;201;p28"/>
          <p:cNvPicPr preferRelativeResize="0"/>
          <p:nvPr/>
        </p:nvPicPr>
        <p:blipFill>
          <a:blip r:embed="rId4">
            <a:alphaModFix/>
          </a:blip>
          <a:stretch>
            <a:fillRect/>
          </a:stretch>
        </p:blipFill>
        <p:spPr>
          <a:xfrm>
            <a:off x="5295875" y="1920150"/>
            <a:ext cx="3043201" cy="2107900"/>
          </a:xfrm>
          <a:prstGeom prst="rect">
            <a:avLst/>
          </a:prstGeom>
          <a:noFill/>
          <a:ln>
            <a:noFill/>
          </a:ln>
        </p:spPr>
      </p:pic>
      <p:sp>
        <p:nvSpPr>
          <p:cNvPr id="202" name="Google Shape;202;p28"/>
          <p:cNvSpPr txBox="1"/>
          <p:nvPr/>
        </p:nvSpPr>
        <p:spPr>
          <a:xfrm>
            <a:off x="331025" y="1056700"/>
            <a:ext cx="38193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800">
                <a:solidFill>
                  <a:schemeClr val="dk2"/>
                </a:solidFill>
              </a:rPr>
              <a:t>Se crea un conjunto de validación para probar el modelo.</a:t>
            </a:r>
            <a:endParaRPr sz="1800">
              <a:solidFill>
                <a:schemeClr val="dk2"/>
              </a:solidFill>
            </a:endParaRPr>
          </a:p>
        </p:txBody>
      </p:sp>
      <p:sp>
        <p:nvSpPr>
          <p:cNvPr id="203" name="Google Shape;203;p28"/>
          <p:cNvSpPr txBox="1"/>
          <p:nvPr/>
        </p:nvSpPr>
        <p:spPr>
          <a:xfrm>
            <a:off x="5104950" y="1158175"/>
            <a:ext cx="38193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800">
                <a:solidFill>
                  <a:schemeClr val="dk2"/>
                </a:solidFill>
              </a:rPr>
              <a:t>Se puede realizar una validación cruzada.</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3812850" y="699624"/>
            <a:ext cx="3829150" cy="2136400"/>
          </a:xfrm>
          <a:prstGeom prst="rect">
            <a:avLst/>
          </a:prstGeom>
          <a:noFill/>
          <a:ln>
            <a:noFill/>
          </a:ln>
        </p:spPr>
      </p:pic>
      <p:pic>
        <p:nvPicPr>
          <p:cNvPr id="209" name="Google Shape;209;p29"/>
          <p:cNvPicPr preferRelativeResize="0"/>
          <p:nvPr/>
        </p:nvPicPr>
        <p:blipFill>
          <a:blip r:embed="rId4">
            <a:alphaModFix/>
          </a:blip>
          <a:stretch>
            <a:fillRect/>
          </a:stretch>
        </p:blipFill>
        <p:spPr>
          <a:xfrm>
            <a:off x="3177600" y="2934250"/>
            <a:ext cx="5771500" cy="1929150"/>
          </a:xfrm>
          <a:prstGeom prst="rect">
            <a:avLst/>
          </a:prstGeom>
          <a:noFill/>
          <a:ln>
            <a:noFill/>
          </a:ln>
        </p:spPr>
      </p:pic>
      <p:sp>
        <p:nvSpPr>
          <p:cNvPr id="210" name="Google Shape;210;p29"/>
          <p:cNvSpPr txBox="1"/>
          <p:nvPr/>
        </p:nvSpPr>
        <p:spPr>
          <a:xfrm>
            <a:off x="458325" y="1260400"/>
            <a:ext cx="2418900" cy="13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3900">
                <a:solidFill>
                  <a:schemeClr val="dk2"/>
                </a:solidFill>
              </a:rPr>
              <a:t>Ejemplo</a:t>
            </a:r>
            <a:endParaRPr sz="39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Discrepancia de datos</a:t>
            </a:r>
            <a:endParaRPr/>
          </a:p>
        </p:txBody>
      </p:sp>
      <p:sp>
        <p:nvSpPr>
          <p:cNvPr id="216" name="Google Shape;21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419"/>
              <a:t>El conjunto de validación y el conjunto de prueba deben ser deben ser representativos de los datos que esperamos ver en producción.</a:t>
            </a:r>
            <a:endParaRPr/>
          </a:p>
          <a:p>
            <a:pPr marL="457200" lvl="0" indent="-342900" algn="l" rtl="0">
              <a:spcBef>
                <a:spcPts val="0"/>
              </a:spcBef>
              <a:spcAft>
                <a:spcPts val="0"/>
              </a:spcAft>
              <a:buSzPts val="1800"/>
              <a:buChar char="-"/>
            </a:pPr>
            <a:r>
              <a:rPr lang="es-419"/>
              <a:t>Se entrena el modelo con el conjunto de entrenamiento y se valida con el conjunto de entrenamiento y desarrollo.</a:t>
            </a:r>
            <a:endParaRPr/>
          </a:p>
        </p:txBody>
      </p:sp>
      <p:pic>
        <p:nvPicPr>
          <p:cNvPr id="217" name="Google Shape;217;p30"/>
          <p:cNvPicPr preferRelativeResize="0"/>
          <p:nvPr/>
        </p:nvPicPr>
        <p:blipFill>
          <a:blip r:embed="rId3">
            <a:alphaModFix/>
          </a:blip>
          <a:stretch>
            <a:fillRect/>
          </a:stretch>
        </p:blipFill>
        <p:spPr>
          <a:xfrm>
            <a:off x="1052750" y="2688350"/>
            <a:ext cx="5943600" cy="160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No hay almuerzo gratis</a:t>
            </a:r>
            <a:endParaRPr/>
          </a:p>
        </p:txBody>
      </p:sp>
      <p:sp>
        <p:nvSpPr>
          <p:cNvPr id="223" name="Google Shape;22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419"/>
              <a:t>Un modelo es una versión simplificada de las observaciones.</a:t>
            </a:r>
            <a:endParaRPr/>
          </a:p>
          <a:p>
            <a:pPr marL="457200" lvl="0" indent="-342900" algn="l" rtl="0">
              <a:spcBef>
                <a:spcPts val="0"/>
              </a:spcBef>
              <a:spcAft>
                <a:spcPts val="0"/>
              </a:spcAft>
              <a:buSzPts val="1800"/>
              <a:buChar char="-"/>
            </a:pPr>
            <a:r>
              <a:rPr lang="es-419"/>
              <a:t>Si no hacemos ninguna suposición sobre los datos, entonces no hay razón para preferir un modelo sobre otros.</a:t>
            </a:r>
            <a:endParaRPr/>
          </a:p>
          <a:p>
            <a:pPr marL="457200" lvl="0" indent="-342900" algn="l" rtl="0">
              <a:spcBef>
                <a:spcPts val="0"/>
              </a:spcBef>
              <a:spcAft>
                <a:spcPts val="0"/>
              </a:spcAft>
              <a:buSzPts val="1800"/>
              <a:buChar char="-"/>
            </a:pPr>
            <a:r>
              <a:rPr lang="es-419"/>
              <a:t>La única forma de saber qué modelo es mejor es evaluarlos todos.</a:t>
            </a:r>
            <a:endParaRPr/>
          </a:p>
        </p:txBody>
      </p:sp>
      <p:pic>
        <p:nvPicPr>
          <p:cNvPr id="224" name="Google Shape;224;p31"/>
          <p:cNvPicPr preferRelativeResize="0"/>
          <p:nvPr/>
        </p:nvPicPr>
        <p:blipFill rotWithShape="1">
          <a:blip r:embed="rId3">
            <a:alphaModFix/>
          </a:blip>
          <a:srcRect t="12918" b="28091"/>
          <a:stretch/>
        </p:blipFill>
        <p:spPr>
          <a:xfrm>
            <a:off x="2878725" y="2571750"/>
            <a:ext cx="3086351" cy="182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4353950" y="1070875"/>
            <a:ext cx="427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900" b="1">
                <a:solidFill>
                  <a:srgbClr val="10103D"/>
                </a:solidFill>
              </a:rPr>
              <a:t>Sobre mí</a:t>
            </a:r>
            <a:endParaRPr sz="1900"/>
          </a:p>
        </p:txBody>
      </p:sp>
      <p:sp>
        <p:nvSpPr>
          <p:cNvPr id="61" name="Google Shape;61;p14"/>
          <p:cNvSpPr txBox="1"/>
          <p:nvPr/>
        </p:nvSpPr>
        <p:spPr>
          <a:xfrm>
            <a:off x="4399050" y="1594075"/>
            <a:ext cx="43464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500" dirty="0">
                <a:solidFill>
                  <a:schemeClr val="dk1"/>
                </a:solidFill>
              </a:rPr>
              <a:t>•</a:t>
            </a:r>
            <a:r>
              <a:rPr lang="es-419" sz="1500" dirty="0">
                <a:solidFill>
                  <a:srgbClr val="10103D"/>
                </a:solidFill>
              </a:rPr>
              <a:t>Estudiante del 10mo ciclo de Ing. Estadística Informática de la Universidad Nacional Agraria La Molina (UNALM).</a:t>
            </a:r>
            <a:endParaRPr sz="1500" dirty="0">
              <a:solidFill>
                <a:srgbClr val="10103D"/>
              </a:solidFill>
            </a:endParaRPr>
          </a:p>
          <a:p>
            <a:pPr marL="0" lvl="0" indent="0" algn="l" rtl="0">
              <a:lnSpc>
                <a:spcPct val="115000"/>
              </a:lnSpc>
              <a:spcBef>
                <a:spcPts val="0"/>
              </a:spcBef>
              <a:spcAft>
                <a:spcPts val="0"/>
              </a:spcAft>
              <a:buNone/>
            </a:pPr>
            <a:endParaRPr sz="1500" dirty="0">
              <a:solidFill>
                <a:srgbClr val="10103D"/>
              </a:solidFill>
            </a:endParaRPr>
          </a:p>
          <a:p>
            <a:pPr marL="0" lvl="0" indent="0" algn="l" rtl="0">
              <a:lnSpc>
                <a:spcPct val="115000"/>
              </a:lnSpc>
              <a:spcBef>
                <a:spcPts val="0"/>
              </a:spcBef>
              <a:spcAft>
                <a:spcPts val="0"/>
              </a:spcAft>
              <a:buNone/>
            </a:pPr>
            <a:r>
              <a:rPr lang="es-419" sz="1500" dirty="0">
                <a:solidFill>
                  <a:schemeClr val="dk1"/>
                </a:solidFill>
              </a:rPr>
              <a:t>•</a:t>
            </a:r>
            <a:r>
              <a:rPr lang="es-419" sz="1500" dirty="0">
                <a:solidFill>
                  <a:srgbClr val="10103D"/>
                </a:solidFill>
              </a:rPr>
              <a:t>Miembro del Círculo de Investigación de Máquinas de Aprendizaje-(CIMA) de la UNALM</a:t>
            </a:r>
            <a:endParaRPr sz="1500" dirty="0">
              <a:solidFill>
                <a:srgbClr val="10103D"/>
              </a:solidFill>
            </a:endParaRPr>
          </a:p>
        </p:txBody>
      </p:sp>
      <p:pic>
        <p:nvPicPr>
          <p:cNvPr id="62" name="Google Shape;62;p14"/>
          <p:cNvPicPr preferRelativeResize="0"/>
          <p:nvPr/>
        </p:nvPicPr>
        <p:blipFill>
          <a:blip r:embed="rId3">
            <a:alphaModFix/>
          </a:blip>
          <a:stretch>
            <a:fillRect/>
          </a:stretch>
        </p:blipFill>
        <p:spPr>
          <a:xfrm>
            <a:off x="5609175" y="3674925"/>
            <a:ext cx="643000" cy="730325"/>
          </a:xfrm>
          <a:prstGeom prst="rect">
            <a:avLst/>
          </a:prstGeom>
          <a:noFill/>
          <a:ln>
            <a:noFill/>
          </a:ln>
        </p:spPr>
      </p:pic>
      <p:pic>
        <p:nvPicPr>
          <p:cNvPr id="63" name="Google Shape;63;p14"/>
          <p:cNvPicPr preferRelativeResize="0"/>
          <p:nvPr/>
        </p:nvPicPr>
        <p:blipFill>
          <a:blip r:embed="rId4">
            <a:alphaModFix/>
          </a:blip>
          <a:stretch>
            <a:fillRect/>
          </a:stretch>
        </p:blipFill>
        <p:spPr>
          <a:xfrm>
            <a:off x="6391900" y="3595522"/>
            <a:ext cx="833550" cy="809725"/>
          </a:xfrm>
          <a:prstGeom prst="rect">
            <a:avLst/>
          </a:prstGeom>
          <a:noFill/>
          <a:ln>
            <a:noFill/>
          </a:ln>
        </p:spPr>
      </p:pic>
      <p:pic>
        <p:nvPicPr>
          <p:cNvPr id="64" name="Google Shape;64;p14"/>
          <p:cNvPicPr preferRelativeResize="0"/>
          <p:nvPr/>
        </p:nvPicPr>
        <p:blipFill>
          <a:blip r:embed="rId5">
            <a:alphaModFix/>
          </a:blip>
          <a:stretch>
            <a:fillRect/>
          </a:stretch>
        </p:blipFill>
        <p:spPr>
          <a:xfrm>
            <a:off x="998550" y="783000"/>
            <a:ext cx="2735200" cy="3082100"/>
          </a:xfrm>
          <a:prstGeom prst="rect">
            <a:avLst/>
          </a:prstGeom>
          <a:noFill/>
          <a:ln>
            <a:noFill/>
          </a:ln>
        </p:spPr>
      </p:pic>
      <p:sp>
        <p:nvSpPr>
          <p:cNvPr id="65" name="Google Shape;65;p14"/>
          <p:cNvSpPr txBox="1"/>
          <p:nvPr/>
        </p:nvSpPr>
        <p:spPr>
          <a:xfrm>
            <a:off x="4278725" y="631675"/>
            <a:ext cx="4278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2200" b="1">
                <a:solidFill>
                  <a:srgbClr val="10103D"/>
                </a:solidFill>
              </a:rPr>
              <a:t>Alvaro Cesar Tauma Salvador</a:t>
            </a:r>
            <a:endParaRPr sz="2200" b="1">
              <a:solidFill>
                <a:srgbClr val="10103D"/>
              </a:solidFill>
            </a:endParaRPr>
          </a:p>
        </p:txBody>
      </p:sp>
      <p:sp>
        <p:nvSpPr>
          <p:cNvPr id="3" name="CuadroTexto 2">
            <a:extLst>
              <a:ext uri="{FF2B5EF4-FFF2-40B4-BE49-F238E27FC236}">
                <a16:creationId xmlns:a16="http://schemas.microsoft.com/office/drawing/2014/main" id="{1ED63412-7261-54B3-D844-CD7DE9ADC10F}"/>
              </a:ext>
            </a:extLst>
          </p:cNvPr>
          <p:cNvSpPr txBox="1"/>
          <p:nvPr/>
        </p:nvSpPr>
        <p:spPr>
          <a:xfrm>
            <a:off x="4476303" y="3341628"/>
            <a:ext cx="4572000" cy="307777"/>
          </a:xfrm>
          <a:prstGeom prst="rect">
            <a:avLst/>
          </a:prstGeom>
          <a:noFill/>
        </p:spPr>
        <p:txBody>
          <a:bodyPr wrap="square">
            <a:spAutoFit/>
          </a:bodyPr>
          <a:lstStyle/>
          <a:p>
            <a:r>
              <a:rPr lang="es-PE" dirty="0">
                <a:hlinkClick r:id="rId6"/>
              </a:rPr>
              <a:t>https://www.linkedin.com/in/alcetasa/</a:t>
            </a:r>
            <a:endParaRPr lang="es-P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p:nvPr/>
        </p:nvSpPr>
        <p:spPr>
          <a:xfrm>
            <a:off x="503175" y="1375225"/>
            <a:ext cx="8035800" cy="2586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s-419" sz="1200"/>
              <a:t>El aprendizaje automático enfrenta desafíos significativos que incluyen la cantidad insuficiente de datos de entrenamiento, lo que puede resultar en modelos incorrectos y predicciones imprecisas. Además, la representatividad de los datos es crucial para lograr una generalización precisa, evitando el sesgo de muestreo. La calidad de los datos también es vital, ya que la presencia de errores y ruido dificulta la detección de patrones subyacentes, destacando la importancia de la limpieza de datos.</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s-419" sz="1200"/>
              <a:t>La selección de características relevantes y la ingeniería de características son aspectos fundamentales para el rendimiento del modelo. El sobreajuste, que se produce cuando un modelo se adapta demasiado a los datos de entrenamiento, se aborda mediante la regularización para limitar la complejidad del modelo. Por otro lado, el ajuste insuficiente, que resulta de modelos demasiado simples, se puede solucionar mediante la selección de modelos más potentes, la mejora de las funciones utilizadas o la reducción de restricciones en el modelo. En conjunto, abordar estos desafíos es esencial para construir sistemas de aprendizaje automático efectivos y precisos.</a:t>
            </a:r>
            <a:endParaRPr sz="1200"/>
          </a:p>
        </p:txBody>
      </p:sp>
      <p:sp>
        <p:nvSpPr>
          <p:cNvPr id="230" name="Google Shape;230;p32"/>
          <p:cNvSpPr txBox="1">
            <a:spLocks noGrp="1"/>
          </p:cNvSpPr>
          <p:nvPr>
            <p:ph type="title"/>
          </p:nvPr>
        </p:nvSpPr>
        <p:spPr>
          <a:xfrm>
            <a:off x="373875" y="685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En resumen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4416000" y="1101475"/>
            <a:ext cx="4278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900" b="1">
                <a:solidFill>
                  <a:srgbClr val="10103D"/>
                </a:solidFill>
              </a:rPr>
              <a:t>Sobre mí</a:t>
            </a:r>
            <a:endParaRPr sz="900"/>
          </a:p>
        </p:txBody>
      </p:sp>
      <p:sp>
        <p:nvSpPr>
          <p:cNvPr id="71" name="Google Shape;71;p15"/>
          <p:cNvSpPr txBox="1"/>
          <p:nvPr/>
        </p:nvSpPr>
        <p:spPr>
          <a:xfrm>
            <a:off x="4399050" y="1594075"/>
            <a:ext cx="43464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10103D"/>
              </a:buClr>
              <a:buSzPts val="1400"/>
              <a:buChar char="●"/>
            </a:pPr>
            <a:r>
              <a:rPr lang="es-419">
                <a:solidFill>
                  <a:srgbClr val="10103D"/>
                </a:solidFill>
              </a:rPr>
              <a:t>Estudiante del 10mo ciclo de Ing. Industrial de La Universidad Nacional de San Agustín (UNSA)</a:t>
            </a:r>
            <a:endParaRPr>
              <a:solidFill>
                <a:srgbClr val="10103D"/>
              </a:solidFill>
            </a:endParaRPr>
          </a:p>
          <a:p>
            <a:pPr marL="0" lvl="0" indent="0" algn="l" rtl="0">
              <a:lnSpc>
                <a:spcPct val="115000"/>
              </a:lnSpc>
              <a:spcBef>
                <a:spcPts val="0"/>
              </a:spcBef>
              <a:spcAft>
                <a:spcPts val="0"/>
              </a:spcAft>
              <a:buNone/>
            </a:pPr>
            <a:endParaRPr>
              <a:solidFill>
                <a:srgbClr val="10103D"/>
              </a:solidFill>
            </a:endParaRPr>
          </a:p>
          <a:p>
            <a:pPr marL="457200" lvl="0" indent="-317500" algn="l" rtl="0">
              <a:lnSpc>
                <a:spcPct val="115000"/>
              </a:lnSpc>
              <a:spcBef>
                <a:spcPts val="0"/>
              </a:spcBef>
              <a:spcAft>
                <a:spcPts val="0"/>
              </a:spcAft>
              <a:buClr>
                <a:srgbClr val="10103D"/>
              </a:buClr>
              <a:buSzPts val="1400"/>
              <a:buChar char="●"/>
            </a:pPr>
            <a:r>
              <a:rPr lang="es-419">
                <a:solidFill>
                  <a:srgbClr val="10103D"/>
                </a:solidFill>
              </a:rPr>
              <a:t>Estudiante en DataCamp – Data Science </a:t>
            </a:r>
            <a:endParaRPr>
              <a:solidFill>
                <a:srgbClr val="10103D"/>
              </a:solidFill>
            </a:endParaRPr>
          </a:p>
        </p:txBody>
      </p:sp>
      <p:pic>
        <p:nvPicPr>
          <p:cNvPr id="72" name="Google Shape;72;p15"/>
          <p:cNvPicPr preferRelativeResize="0"/>
          <p:nvPr/>
        </p:nvPicPr>
        <p:blipFill>
          <a:blip r:embed="rId3">
            <a:alphaModFix/>
          </a:blip>
          <a:stretch>
            <a:fillRect/>
          </a:stretch>
        </p:blipFill>
        <p:spPr>
          <a:xfrm>
            <a:off x="975975" y="696275"/>
            <a:ext cx="2609850" cy="3371850"/>
          </a:xfrm>
          <a:prstGeom prst="rect">
            <a:avLst/>
          </a:prstGeom>
          <a:noFill/>
          <a:ln>
            <a:noFill/>
          </a:ln>
        </p:spPr>
      </p:pic>
      <p:sp>
        <p:nvSpPr>
          <p:cNvPr id="73" name="Google Shape;73;p15"/>
          <p:cNvSpPr txBox="1"/>
          <p:nvPr/>
        </p:nvSpPr>
        <p:spPr>
          <a:xfrm>
            <a:off x="4399050" y="558250"/>
            <a:ext cx="4312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2200" b="1">
                <a:solidFill>
                  <a:srgbClr val="10103D"/>
                </a:solidFill>
              </a:rPr>
              <a:t>Diego Arturo Pinto Rosado</a:t>
            </a:r>
            <a:endParaRPr sz="2200" b="1">
              <a:solidFill>
                <a:srgbClr val="10103D"/>
              </a:solidFill>
            </a:endParaRPr>
          </a:p>
        </p:txBody>
      </p:sp>
      <p:pic>
        <p:nvPicPr>
          <p:cNvPr id="74" name="Google Shape;74;p15"/>
          <p:cNvPicPr preferRelativeResize="0"/>
          <p:nvPr/>
        </p:nvPicPr>
        <p:blipFill>
          <a:blip r:embed="rId4">
            <a:alphaModFix/>
          </a:blip>
          <a:stretch>
            <a:fillRect/>
          </a:stretch>
        </p:blipFill>
        <p:spPr>
          <a:xfrm>
            <a:off x="5491700" y="3525243"/>
            <a:ext cx="818897" cy="1030524"/>
          </a:xfrm>
          <a:prstGeom prst="rect">
            <a:avLst/>
          </a:prstGeom>
          <a:noFill/>
          <a:ln>
            <a:noFill/>
          </a:ln>
        </p:spPr>
      </p:pic>
      <p:pic>
        <p:nvPicPr>
          <p:cNvPr id="75" name="Google Shape;75;p15"/>
          <p:cNvPicPr preferRelativeResize="0"/>
          <p:nvPr/>
        </p:nvPicPr>
        <p:blipFill>
          <a:blip r:embed="rId5">
            <a:alphaModFix/>
          </a:blip>
          <a:stretch>
            <a:fillRect/>
          </a:stretch>
        </p:blipFill>
        <p:spPr>
          <a:xfrm>
            <a:off x="6746887" y="3525243"/>
            <a:ext cx="1030514" cy="1030525"/>
          </a:xfrm>
          <a:prstGeom prst="rect">
            <a:avLst/>
          </a:prstGeom>
          <a:noFill/>
          <a:ln>
            <a:noFill/>
          </a:ln>
        </p:spPr>
      </p:pic>
      <p:sp>
        <p:nvSpPr>
          <p:cNvPr id="3" name="CuadroTexto 2">
            <a:extLst>
              <a:ext uri="{FF2B5EF4-FFF2-40B4-BE49-F238E27FC236}">
                <a16:creationId xmlns:a16="http://schemas.microsoft.com/office/drawing/2014/main" id="{9DC3FD69-7AB8-1EA0-1FD2-3F1B4F90DD91}"/>
              </a:ext>
            </a:extLst>
          </p:cNvPr>
          <p:cNvSpPr txBox="1"/>
          <p:nvPr/>
        </p:nvSpPr>
        <p:spPr>
          <a:xfrm>
            <a:off x="4572000" y="2974880"/>
            <a:ext cx="4572000" cy="523220"/>
          </a:xfrm>
          <a:prstGeom prst="rect">
            <a:avLst/>
          </a:prstGeom>
          <a:noFill/>
        </p:spPr>
        <p:txBody>
          <a:bodyPr wrap="square">
            <a:spAutoFit/>
          </a:bodyPr>
          <a:lstStyle/>
          <a:p>
            <a:r>
              <a:rPr lang="es-PE" dirty="0">
                <a:hlinkClick r:id="rId6"/>
              </a:rPr>
              <a:t>https://www.linkedin.com/in/diego-arturo-pinto-rosado-7281b9188/</a:t>
            </a:r>
            <a:endParaRPr lang="es-P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1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Aprendizaje basado en instancias vs Aprendizaje basado en modelos</a:t>
            </a:r>
            <a:endParaRPr/>
          </a:p>
        </p:txBody>
      </p:sp>
      <p:sp>
        <p:nvSpPr>
          <p:cNvPr id="81" name="Google Shape;8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s-419"/>
              <a:t>Esta categorización se enfoca en </a:t>
            </a:r>
            <a:r>
              <a:rPr lang="es-419" b="1"/>
              <a:t>cómo se generalizan </a:t>
            </a:r>
            <a:r>
              <a:rPr lang="es-419"/>
              <a:t>los SAA.</a:t>
            </a:r>
            <a:endParaRPr/>
          </a:p>
          <a:p>
            <a:pPr marL="457200" lvl="0" indent="-342900" algn="l" rtl="0">
              <a:lnSpc>
                <a:spcPct val="150000"/>
              </a:lnSpc>
              <a:spcBef>
                <a:spcPts val="0"/>
              </a:spcBef>
              <a:spcAft>
                <a:spcPts val="0"/>
              </a:spcAft>
              <a:buSzPts val="1800"/>
              <a:buChar char="●"/>
            </a:pPr>
            <a:r>
              <a:rPr lang="es-419"/>
              <a:t>La </a:t>
            </a:r>
            <a:r>
              <a:rPr lang="es-419" b="1"/>
              <a:t>generalización</a:t>
            </a:r>
            <a:r>
              <a:rPr lang="es-419"/>
              <a:t> se refiere a la capacidad de predecir, por parte de los SAA, los valores numéricos o categóricos de la variable objetivo en observaciones nuevas.</a:t>
            </a:r>
            <a:endParaRPr/>
          </a:p>
          <a:p>
            <a:pPr marL="457200" lvl="0" indent="-342900" algn="l" rtl="0">
              <a:lnSpc>
                <a:spcPct val="150000"/>
              </a:lnSpc>
              <a:spcBef>
                <a:spcPts val="0"/>
              </a:spcBef>
              <a:spcAft>
                <a:spcPts val="0"/>
              </a:spcAft>
              <a:buSzPts val="1800"/>
              <a:buChar char="●"/>
            </a:pPr>
            <a:r>
              <a:rPr lang="es-419"/>
              <a:t>Un SAA tiene </a:t>
            </a:r>
            <a:r>
              <a:rPr lang="es-419" b="1"/>
              <a:t>dos enfoques</a:t>
            </a:r>
            <a:r>
              <a:rPr lang="es-419"/>
              <a:t> para la generalización:</a:t>
            </a:r>
            <a:endParaRPr/>
          </a:p>
          <a:p>
            <a:pPr marL="914400" lvl="1" indent="-317500" algn="l" rtl="0">
              <a:lnSpc>
                <a:spcPct val="150000"/>
              </a:lnSpc>
              <a:spcBef>
                <a:spcPts val="0"/>
              </a:spcBef>
              <a:spcAft>
                <a:spcPts val="0"/>
              </a:spcAft>
              <a:buSzPts val="1400"/>
              <a:buChar char="○"/>
            </a:pPr>
            <a:r>
              <a:rPr lang="es-419"/>
              <a:t>Aprendizaje basada en instancias</a:t>
            </a:r>
            <a:endParaRPr/>
          </a:p>
          <a:p>
            <a:pPr marL="914400" lvl="1" indent="-317500" algn="l" rtl="0">
              <a:lnSpc>
                <a:spcPct val="150000"/>
              </a:lnSpc>
              <a:spcBef>
                <a:spcPts val="0"/>
              </a:spcBef>
              <a:spcAft>
                <a:spcPts val="0"/>
              </a:spcAft>
              <a:buSzPts val="1400"/>
              <a:buChar char="○"/>
            </a:pPr>
            <a:r>
              <a:rPr lang="es-419"/>
              <a:t>Aprendizaje basada en modelos</a:t>
            </a:r>
            <a:endParaRPr/>
          </a:p>
        </p:txBody>
      </p:sp>
      <p:sp>
        <p:nvSpPr>
          <p:cNvPr id="82" name="Google Shape;82;p16"/>
          <p:cNvSpPr txBox="1"/>
          <p:nvPr/>
        </p:nvSpPr>
        <p:spPr>
          <a:xfrm>
            <a:off x="0" y="4312200"/>
            <a:ext cx="91440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i="1">
                <a:solidFill>
                  <a:schemeClr val="dk2"/>
                </a:solidFill>
              </a:rPr>
              <a:t>Notas.</a:t>
            </a:r>
            <a:endParaRPr>
              <a:solidFill>
                <a:schemeClr val="dk2"/>
              </a:solidFill>
            </a:endParaRPr>
          </a:p>
          <a:p>
            <a:pPr marL="457200" lvl="0" indent="-317500" algn="l" rtl="0">
              <a:lnSpc>
                <a:spcPct val="100000"/>
              </a:lnSpc>
              <a:spcBef>
                <a:spcPts val="0"/>
              </a:spcBef>
              <a:spcAft>
                <a:spcPts val="0"/>
              </a:spcAft>
              <a:buClr>
                <a:schemeClr val="dk2"/>
              </a:buClr>
              <a:buSzPts val="1400"/>
              <a:buChar char="-"/>
            </a:pPr>
            <a:r>
              <a:rPr lang="es-419">
                <a:solidFill>
                  <a:schemeClr val="dk2"/>
                </a:solidFill>
              </a:rPr>
              <a:t>Abreviamos “Sistema de aprendizaje automático” como SAA.</a:t>
            </a:r>
            <a:endParaRPr>
              <a:solidFill>
                <a:schemeClr val="dk2"/>
              </a:solidFill>
            </a:endParaRPr>
          </a:p>
          <a:p>
            <a:pPr marL="457200" lvl="0" indent="-317500" algn="l" rtl="0">
              <a:lnSpc>
                <a:spcPct val="100000"/>
              </a:lnSpc>
              <a:spcBef>
                <a:spcPts val="0"/>
              </a:spcBef>
              <a:spcAft>
                <a:spcPts val="0"/>
              </a:spcAft>
              <a:buClr>
                <a:schemeClr val="dk2"/>
              </a:buClr>
              <a:buSzPts val="1400"/>
              <a:buChar char="-"/>
            </a:pPr>
            <a:r>
              <a:rPr lang="es-419">
                <a:solidFill>
                  <a:schemeClr val="dk2"/>
                </a:solidFill>
              </a:rPr>
              <a:t>Instancias, observaciones, ejemplos y casos son sinónimos.</a:t>
            </a:r>
            <a:endParaRPr>
              <a:solidFill>
                <a:schemeClr val="dk2"/>
              </a:solidFill>
            </a:endParaRPr>
          </a:p>
        </p:txBody>
      </p:sp>
      <p:sp>
        <p:nvSpPr>
          <p:cNvPr id="83" name="Google Shape;83;p16"/>
          <p:cNvSpPr txBox="1"/>
          <p:nvPr/>
        </p:nvSpPr>
        <p:spPr>
          <a:xfrm>
            <a:off x="311700" y="100900"/>
            <a:ext cx="8520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a:solidFill>
                  <a:schemeClr val="dk2"/>
                </a:solidFill>
              </a:rPr>
              <a:t>3ra forma de categorizar los SAA</a:t>
            </a:r>
            <a:endParaRPr sz="1500">
              <a:solidFill>
                <a:schemeClr val="dk2"/>
              </a:solidFill>
            </a:endParaRPr>
          </a:p>
          <a:p>
            <a:pPr marL="0" lvl="0" indent="0" algn="l" rtl="0">
              <a:spcBef>
                <a:spcPts val="0"/>
              </a:spcBef>
              <a:spcAft>
                <a:spcPts val="0"/>
              </a:spcAft>
              <a:buNone/>
            </a:pP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Aprendizaje basado en instancias - ¿En qué consiste?</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El SAA aprende de memoria los ejemplos y luego los generaliza a nuevos casos utilizando una medida de similitud para compararlos con los ejemplos aprendidos.</a:t>
            </a:r>
            <a:endParaRPr/>
          </a:p>
        </p:txBody>
      </p:sp>
      <p:sp>
        <p:nvSpPr>
          <p:cNvPr id="90" name="Google Shape;90;p17"/>
          <p:cNvSpPr txBox="1"/>
          <p:nvPr/>
        </p:nvSpPr>
        <p:spPr>
          <a:xfrm>
            <a:off x="292750" y="142650"/>
            <a:ext cx="8520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b="1">
                <a:solidFill>
                  <a:schemeClr val="dk2"/>
                </a:solidFill>
              </a:rPr>
              <a:t>1er enfoque</a:t>
            </a:r>
            <a:r>
              <a:rPr lang="es-419" sz="1500">
                <a:solidFill>
                  <a:schemeClr val="dk2"/>
                </a:solidFill>
              </a:rPr>
              <a:t> para la generalización de SAA</a:t>
            </a:r>
            <a:endParaRPr sz="1500">
              <a:solidFill>
                <a:schemeClr val="dk2"/>
              </a:solidFill>
            </a:endParaRPr>
          </a:p>
        </p:txBody>
      </p:sp>
      <p:pic>
        <p:nvPicPr>
          <p:cNvPr id="91" name="Google Shape;91;p17"/>
          <p:cNvPicPr preferRelativeResize="0"/>
          <p:nvPr/>
        </p:nvPicPr>
        <p:blipFill>
          <a:blip r:embed="rId3">
            <a:alphaModFix/>
          </a:blip>
          <a:stretch>
            <a:fillRect/>
          </a:stretch>
        </p:blipFill>
        <p:spPr>
          <a:xfrm>
            <a:off x="1730137" y="2028975"/>
            <a:ext cx="5683724" cy="280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Aprendizaje basado en instancias - Ejemplos</a:t>
            </a:r>
            <a:endParaRPr/>
          </a:p>
        </p:txBody>
      </p:sp>
      <p:sp>
        <p:nvSpPr>
          <p:cNvPr id="97" name="Google Shape;9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419"/>
              <a:t>Caso de ejemplo: Filtro de Spam</a:t>
            </a:r>
            <a:endParaRPr/>
          </a:p>
          <a:p>
            <a:pPr marL="457200" lvl="0" indent="-342900" algn="l" rtl="0">
              <a:spcBef>
                <a:spcPts val="0"/>
              </a:spcBef>
              <a:spcAft>
                <a:spcPts val="0"/>
              </a:spcAft>
              <a:buSzPts val="1800"/>
              <a:buChar char="●"/>
            </a:pPr>
            <a:r>
              <a:rPr lang="es-419"/>
              <a:t>En este ejemplo, la generalización consiste en predecir si un nuevo correo electrónico se califica como spam o no.</a:t>
            </a:r>
            <a:endParaRPr/>
          </a:p>
          <a:p>
            <a:pPr marL="457200" lvl="0" indent="-342900" algn="l" rtl="0">
              <a:spcBef>
                <a:spcPts val="0"/>
              </a:spcBef>
              <a:spcAft>
                <a:spcPts val="0"/>
              </a:spcAft>
              <a:buSzPts val="1800"/>
              <a:buChar char="●"/>
            </a:pPr>
            <a:r>
              <a:rPr lang="es-419"/>
              <a:t>El SAA utilizará una </a:t>
            </a:r>
            <a:r>
              <a:rPr lang="es-419" b="1"/>
              <a:t>medida de similitud</a:t>
            </a:r>
            <a:r>
              <a:rPr lang="es-419"/>
              <a:t> entre dos correos electrónicos.</a:t>
            </a:r>
            <a:endParaRPr/>
          </a:p>
          <a:p>
            <a:pPr marL="457200" lvl="0" indent="-342900" algn="l" rtl="0">
              <a:spcBef>
                <a:spcPts val="0"/>
              </a:spcBef>
              <a:spcAft>
                <a:spcPts val="0"/>
              </a:spcAft>
              <a:buSzPts val="1800"/>
              <a:buChar char="●"/>
            </a:pPr>
            <a:r>
              <a:rPr lang="es-419"/>
              <a:t>Esta medida puede ser la </a:t>
            </a:r>
            <a:r>
              <a:rPr lang="es-419" b="1"/>
              <a:t>cantidad de palabras que tienen en común</a:t>
            </a:r>
            <a:r>
              <a:rPr lang="es-419"/>
              <a:t>.</a:t>
            </a:r>
            <a:endParaRPr/>
          </a:p>
          <a:p>
            <a:pPr marL="457200" lvl="0" indent="-342900" algn="l" rtl="0">
              <a:spcBef>
                <a:spcPts val="0"/>
              </a:spcBef>
              <a:spcAft>
                <a:spcPts val="0"/>
              </a:spcAft>
              <a:buSzPts val="1800"/>
              <a:buChar char="●"/>
            </a:pPr>
            <a:r>
              <a:rPr lang="es-419"/>
              <a:t>Regla de decisión: el sistema marcará un correo electrónico nuevo como spam si tiene muchas palabras en común con un correo spam de entrenamiento.</a:t>
            </a:r>
            <a:endParaRPr/>
          </a:p>
        </p:txBody>
      </p:sp>
      <p:sp>
        <p:nvSpPr>
          <p:cNvPr id="98" name="Google Shape;98;p18"/>
          <p:cNvSpPr txBox="1"/>
          <p:nvPr/>
        </p:nvSpPr>
        <p:spPr>
          <a:xfrm>
            <a:off x="292750" y="142650"/>
            <a:ext cx="8520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a:solidFill>
                  <a:schemeClr val="dk2"/>
                </a:solidFill>
              </a:rPr>
              <a:t>1er enfoque para la generalización de SAA</a:t>
            </a:r>
            <a:endParaRPr sz="1500">
              <a:solidFill>
                <a:schemeClr val="dk2"/>
              </a:solidFill>
            </a:endParaRPr>
          </a:p>
        </p:txBody>
      </p:sp>
      <p:sp>
        <p:nvSpPr>
          <p:cNvPr id="99" name="Google Shape;99;p18"/>
          <p:cNvSpPr txBox="1"/>
          <p:nvPr/>
        </p:nvSpPr>
        <p:spPr>
          <a:xfrm>
            <a:off x="-18950" y="4527900"/>
            <a:ext cx="91440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i="1">
                <a:solidFill>
                  <a:schemeClr val="dk2"/>
                </a:solidFill>
              </a:rPr>
              <a:t>Notas.</a:t>
            </a:r>
            <a:endParaRPr>
              <a:solidFill>
                <a:schemeClr val="dk2"/>
              </a:solidFill>
            </a:endParaRPr>
          </a:p>
          <a:p>
            <a:pPr marL="0" lvl="0" indent="0" algn="l" rtl="0">
              <a:lnSpc>
                <a:spcPct val="100000"/>
              </a:lnSpc>
              <a:spcBef>
                <a:spcPts val="0"/>
              </a:spcBef>
              <a:spcAft>
                <a:spcPts val="0"/>
              </a:spcAft>
              <a:buNone/>
            </a:pPr>
            <a:r>
              <a:rPr lang="es-419">
                <a:solidFill>
                  <a:schemeClr val="dk2"/>
                </a:solidFill>
              </a:rPr>
              <a:t>El spam es lo que se conoce como el correo electrónico masivo no deseado.</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Aprendizaje basado en modelos - ¿En qué consiste?</a:t>
            </a:r>
            <a:endParaRPr/>
          </a:p>
        </p:txBody>
      </p:sp>
      <p:sp>
        <p:nvSpPr>
          <p:cNvPr id="105" name="Google Shape;10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El SAA construye un modelo (“expresión” matemática) a partir de los ejemplos y luego se sirve de él para generalizar a nuevos casos.</a:t>
            </a:r>
            <a:endParaRPr/>
          </a:p>
        </p:txBody>
      </p:sp>
      <p:sp>
        <p:nvSpPr>
          <p:cNvPr id="106" name="Google Shape;106;p19"/>
          <p:cNvSpPr txBox="1"/>
          <p:nvPr/>
        </p:nvSpPr>
        <p:spPr>
          <a:xfrm>
            <a:off x="292750" y="142650"/>
            <a:ext cx="8520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500" b="1">
                <a:solidFill>
                  <a:schemeClr val="dk2"/>
                </a:solidFill>
              </a:rPr>
              <a:t>2do enfoque</a:t>
            </a:r>
            <a:r>
              <a:rPr lang="es-419" sz="1500">
                <a:solidFill>
                  <a:schemeClr val="dk2"/>
                </a:solidFill>
              </a:rPr>
              <a:t> para la generalización de SAA</a:t>
            </a:r>
            <a:endParaRPr sz="1500">
              <a:solidFill>
                <a:schemeClr val="dk2"/>
              </a:solidFill>
            </a:endParaRPr>
          </a:p>
        </p:txBody>
      </p:sp>
      <p:pic>
        <p:nvPicPr>
          <p:cNvPr id="107" name="Google Shape;107;p19"/>
          <p:cNvPicPr preferRelativeResize="0"/>
          <p:nvPr/>
        </p:nvPicPr>
        <p:blipFill>
          <a:blip r:embed="rId3">
            <a:alphaModFix/>
          </a:blip>
          <a:stretch>
            <a:fillRect/>
          </a:stretch>
        </p:blipFill>
        <p:spPr>
          <a:xfrm>
            <a:off x="1730125" y="2028975"/>
            <a:ext cx="5683726" cy="28520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146275" y="840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s-419" sz="2200" b="1">
                <a:solidFill>
                  <a:srgbClr val="010101"/>
                </a:solidFill>
              </a:rPr>
              <a:t>PRINCIPALES DESAFÍOS DEL APRENDIZAJE AUTOMÁTICO</a:t>
            </a:r>
            <a:endParaRPr sz="2200" b="1">
              <a:solidFill>
                <a:srgbClr val="010101"/>
              </a:solidFill>
            </a:endParaRPr>
          </a:p>
        </p:txBody>
      </p:sp>
      <p:sp>
        <p:nvSpPr>
          <p:cNvPr id="113" name="Google Shape;113;p20"/>
          <p:cNvSpPr txBox="1">
            <a:spLocks noGrp="1"/>
          </p:cNvSpPr>
          <p:nvPr>
            <p:ph type="body" idx="1"/>
          </p:nvPr>
        </p:nvSpPr>
        <p:spPr>
          <a:xfrm>
            <a:off x="311700" y="1152475"/>
            <a:ext cx="5711700" cy="1208700"/>
          </a:xfrm>
          <a:prstGeom prst="rect">
            <a:avLst/>
          </a:prstGeom>
        </p:spPr>
        <p:txBody>
          <a:bodyPr spcFirstLastPara="1" wrap="square" lIns="91425" tIns="91425" rIns="91425" bIns="91425" anchor="t" anchorCtr="0">
            <a:normAutofit fontScale="62500" lnSpcReduction="20000"/>
          </a:bodyPr>
          <a:lstStyle/>
          <a:p>
            <a:pPr marL="0" lvl="0" indent="0" algn="l" rtl="0">
              <a:spcBef>
                <a:spcPts val="1200"/>
              </a:spcBef>
              <a:spcAft>
                <a:spcPts val="1200"/>
              </a:spcAft>
              <a:buNone/>
            </a:pPr>
            <a:r>
              <a:rPr lang="es-419">
                <a:solidFill>
                  <a:schemeClr val="dk1"/>
                </a:solidFill>
              </a:rPr>
              <a:t>Michele Banko y Eric Brill (2001)demostraron que  diferentes algoritmos de aprendizaje automático, incluidos algunos bastante simples, funcionaban casi idénticamente cuando se les proporcionaban una cantidad suficiente de datos.</a:t>
            </a:r>
            <a:endParaRPr>
              <a:solidFill>
                <a:schemeClr val="dk1"/>
              </a:solidFill>
            </a:endParaRPr>
          </a:p>
        </p:txBody>
      </p:sp>
      <p:sp>
        <p:nvSpPr>
          <p:cNvPr id="114" name="Google Shape;114;p20"/>
          <p:cNvSpPr txBox="1"/>
          <p:nvPr/>
        </p:nvSpPr>
        <p:spPr>
          <a:xfrm>
            <a:off x="311700" y="2361175"/>
            <a:ext cx="56739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1500">
                <a:solidFill>
                  <a:schemeClr val="dk1"/>
                </a:solidFill>
              </a:rPr>
              <a:t>Peter Norvig (2009) “</a:t>
            </a:r>
            <a:r>
              <a:rPr lang="es-419" sz="1500">
                <a:solidFill>
                  <a:srgbClr val="FF0000"/>
                </a:solidFill>
              </a:rPr>
              <a:t>Los datos importan más que los algoritmos”</a:t>
            </a:r>
            <a:endParaRPr sz="1500"/>
          </a:p>
        </p:txBody>
      </p:sp>
      <p:pic>
        <p:nvPicPr>
          <p:cNvPr id="115" name="Google Shape;115;p20"/>
          <p:cNvPicPr preferRelativeResize="0"/>
          <p:nvPr/>
        </p:nvPicPr>
        <p:blipFill>
          <a:blip r:embed="rId3">
            <a:alphaModFix/>
          </a:blip>
          <a:stretch>
            <a:fillRect/>
          </a:stretch>
        </p:blipFill>
        <p:spPr>
          <a:xfrm>
            <a:off x="6200725" y="1152475"/>
            <a:ext cx="2755275" cy="3088650"/>
          </a:xfrm>
          <a:prstGeom prst="rect">
            <a:avLst/>
          </a:prstGeom>
          <a:noFill/>
          <a:ln>
            <a:noFill/>
          </a:ln>
        </p:spPr>
      </p:pic>
      <p:sp>
        <p:nvSpPr>
          <p:cNvPr id="116" name="Google Shape;116;p20"/>
          <p:cNvSpPr txBox="1"/>
          <p:nvPr/>
        </p:nvSpPr>
        <p:spPr>
          <a:xfrm>
            <a:off x="236500" y="3053000"/>
            <a:ext cx="66486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1500">
                <a:solidFill>
                  <a:schemeClr val="dk1"/>
                </a:solidFill>
              </a:rPr>
              <a:t>No siempre es fácil o barato obtener gran cantidad datos de entrenamiento.</a:t>
            </a:r>
            <a:endParaRPr sz="1500">
              <a:solidFill>
                <a:schemeClr val="dk1"/>
              </a:solidFill>
            </a:endParaRPr>
          </a:p>
        </p:txBody>
      </p:sp>
      <p:sp>
        <p:nvSpPr>
          <p:cNvPr id="117" name="Google Shape;117;p20"/>
          <p:cNvSpPr txBox="1"/>
          <p:nvPr/>
        </p:nvSpPr>
        <p:spPr>
          <a:xfrm>
            <a:off x="311700" y="3453200"/>
            <a:ext cx="62265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1500"/>
              <a:t>El equilibrio entre gastar tiempo y dinero en el desarrollo de algoritmos o gastarlo en  la obtención de datos</a:t>
            </a:r>
            <a:endParaRPr sz="1500"/>
          </a:p>
        </p:txBody>
      </p:sp>
      <p:sp>
        <p:nvSpPr>
          <p:cNvPr id="118" name="Google Shape;118;p20"/>
          <p:cNvSpPr txBox="1"/>
          <p:nvPr/>
        </p:nvSpPr>
        <p:spPr>
          <a:xfrm>
            <a:off x="236500" y="675475"/>
            <a:ext cx="78711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2500"/>
              <a:t>Cantidad insuficiente de datos de entrenamiento</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p:nvPr/>
        </p:nvSpPr>
        <p:spPr>
          <a:xfrm>
            <a:off x="266575" y="292850"/>
            <a:ext cx="65658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2500"/>
              <a:t>Datos de entrenamiento no representativos</a:t>
            </a:r>
            <a:endParaRPr sz="2500"/>
          </a:p>
        </p:txBody>
      </p:sp>
      <p:sp>
        <p:nvSpPr>
          <p:cNvPr id="124" name="Google Shape;124;p21"/>
          <p:cNvSpPr txBox="1"/>
          <p:nvPr/>
        </p:nvSpPr>
        <p:spPr>
          <a:xfrm>
            <a:off x="338350" y="1020838"/>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s-419" sz="1500"/>
              <a:t>Modelo pueda Generalizar bien</a:t>
            </a:r>
            <a:endParaRPr sz="1500"/>
          </a:p>
        </p:txBody>
      </p:sp>
      <p:sp>
        <p:nvSpPr>
          <p:cNvPr id="125" name="Google Shape;125;p21"/>
          <p:cNvSpPr txBox="1"/>
          <p:nvPr/>
        </p:nvSpPr>
        <p:spPr>
          <a:xfrm>
            <a:off x="266575" y="1462588"/>
            <a:ext cx="4883400" cy="646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1200"/>
              </a:spcAft>
              <a:buNone/>
            </a:pPr>
            <a:r>
              <a:rPr lang="es-419" sz="1500"/>
              <a:t>Los datos de tu entrenamiento deben representativo de los nuevos casos a los que desea generalizar</a:t>
            </a:r>
            <a:endParaRPr sz="1500"/>
          </a:p>
        </p:txBody>
      </p:sp>
      <p:pic>
        <p:nvPicPr>
          <p:cNvPr id="126" name="Google Shape;126;p21"/>
          <p:cNvPicPr preferRelativeResize="0"/>
          <p:nvPr/>
        </p:nvPicPr>
        <p:blipFill>
          <a:blip r:embed="rId3">
            <a:alphaModFix/>
          </a:blip>
          <a:stretch>
            <a:fillRect/>
          </a:stretch>
        </p:blipFill>
        <p:spPr>
          <a:xfrm>
            <a:off x="-45000" y="2250400"/>
            <a:ext cx="2572500" cy="1207900"/>
          </a:xfrm>
          <a:prstGeom prst="rect">
            <a:avLst/>
          </a:prstGeom>
          <a:noFill/>
          <a:ln>
            <a:noFill/>
          </a:ln>
        </p:spPr>
      </p:pic>
      <p:pic>
        <p:nvPicPr>
          <p:cNvPr id="127" name="Google Shape;127;p21"/>
          <p:cNvPicPr preferRelativeResize="0"/>
          <p:nvPr/>
        </p:nvPicPr>
        <p:blipFill>
          <a:blip r:embed="rId4">
            <a:alphaModFix/>
          </a:blip>
          <a:stretch>
            <a:fillRect/>
          </a:stretch>
        </p:blipFill>
        <p:spPr>
          <a:xfrm>
            <a:off x="2464675" y="2135337"/>
            <a:ext cx="4214650" cy="1681450"/>
          </a:xfrm>
          <a:prstGeom prst="rect">
            <a:avLst/>
          </a:prstGeom>
          <a:noFill/>
          <a:ln>
            <a:noFill/>
          </a:ln>
        </p:spPr>
      </p:pic>
      <p:sp>
        <p:nvSpPr>
          <p:cNvPr id="128" name="Google Shape;128;p21"/>
          <p:cNvSpPr txBox="1"/>
          <p:nvPr/>
        </p:nvSpPr>
        <p:spPr>
          <a:xfrm>
            <a:off x="491400" y="3851275"/>
            <a:ext cx="6453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Gráfico muestra cómo se ven los datos cuando agrega nuevos países.</a:t>
            </a:r>
            <a:endParaRPr sz="1500"/>
          </a:p>
        </p:txBody>
      </p:sp>
      <p:sp>
        <p:nvSpPr>
          <p:cNvPr id="129" name="Google Shape;129;p21"/>
          <p:cNvSpPr txBox="1"/>
          <p:nvPr/>
        </p:nvSpPr>
        <p:spPr>
          <a:xfrm>
            <a:off x="688800" y="4528675"/>
            <a:ext cx="603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La muestra es demasiado  pequeña.</a:t>
            </a:r>
            <a:endParaRPr sz="1500"/>
          </a:p>
          <a:p>
            <a:pPr marL="0" lvl="0" indent="0" algn="l" rtl="0">
              <a:spcBef>
                <a:spcPts val="0"/>
              </a:spcBef>
              <a:spcAft>
                <a:spcPts val="0"/>
              </a:spcAft>
              <a:buNone/>
            </a:pPr>
            <a:r>
              <a:rPr lang="es-419" sz="1500"/>
              <a:t>Método de muestreo es defectuoso.(sesgo de muestreo)</a:t>
            </a:r>
            <a:endParaRPr sz="1500"/>
          </a:p>
        </p:txBody>
      </p:sp>
      <p:sp>
        <p:nvSpPr>
          <p:cNvPr id="130" name="Google Shape;130;p21"/>
          <p:cNvSpPr txBox="1"/>
          <p:nvPr/>
        </p:nvSpPr>
        <p:spPr>
          <a:xfrm>
            <a:off x="491400" y="4189975"/>
            <a:ext cx="589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500"/>
              <a:t>Observamos que el modelo ya no se ajusta a los datos </a:t>
            </a:r>
            <a:endParaRPr sz="15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1048</Words>
  <Application>Microsoft Office PowerPoint</Application>
  <PresentationFormat>Presentación en pantalla (16:9)</PresentationFormat>
  <Paragraphs>100</Paragraphs>
  <Slides>20</Slides>
  <Notes>20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20</vt:i4>
      </vt:variant>
    </vt:vector>
  </HeadingPairs>
  <TitlesOfParts>
    <vt:vector size="22" baseType="lpstr">
      <vt:lpstr>Arial</vt:lpstr>
      <vt:lpstr>Simple Light</vt:lpstr>
      <vt:lpstr>Grupo 1 - Capítulo 1 - The Machine Learning Landscape - parte 2</vt:lpstr>
      <vt:lpstr>Presentación de PowerPoint</vt:lpstr>
      <vt:lpstr>Presentación de PowerPoint</vt:lpstr>
      <vt:lpstr>Aprendizaje basado en instancias vs Aprendizaje basado en modelos</vt:lpstr>
      <vt:lpstr>Aprendizaje basado en instancias - ¿En qué consiste?</vt:lpstr>
      <vt:lpstr>Aprendizaje basado en instancias - Ejemplos</vt:lpstr>
      <vt:lpstr>Aprendizaje basado en modelos - ¿En qué consiste?</vt:lpstr>
      <vt:lpstr>PRINCIPALES DESAFÍOS DEL APRENDIZAJE AUTOMÁTICO</vt:lpstr>
      <vt:lpstr>Presentación de PowerPoint</vt:lpstr>
      <vt:lpstr>Presentación de PowerPoint</vt:lpstr>
      <vt:lpstr>Presentación de PowerPoint</vt:lpstr>
      <vt:lpstr>Características Irrelevantes</vt:lpstr>
      <vt:lpstr>Sobreajustar los datos de entrenamiento</vt:lpstr>
      <vt:lpstr>Sobreajustar los datos de entrenamiento</vt:lpstr>
      <vt:lpstr>Sub ajuste de los datos de entrenamiento</vt:lpstr>
      <vt:lpstr>Testing and Validación</vt:lpstr>
      <vt:lpstr>Presentación de PowerPoint</vt:lpstr>
      <vt:lpstr>Discrepancia de datos</vt:lpstr>
      <vt:lpstr>No hay almuerzo gratis</vt:lpstr>
      <vt:lpstr>En 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Grupo 1 - Capítulo 1 - The Machine Learning Landscape - parte 2</dc:title>
  <cp:lastModifiedBy>Junior Smith Candela Chillcce</cp:lastModifiedBy>
  <cp:revision>2</cp:revision>
  <dcterms:modified xsi:type="dcterms:W3CDTF">2024-02-18T06:19:30Z</dcterms:modified>
</cp:coreProperties>
</file>